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9" r:id="rId3"/>
    <p:sldId id="260" r:id="rId4"/>
    <p:sldId id="262" r:id="rId5"/>
    <p:sldId id="264" r:id="rId6"/>
    <p:sldId id="265" r:id="rId7"/>
    <p:sldId id="263" r:id="rId8"/>
    <p:sldId id="272" r:id="rId9"/>
    <p:sldId id="271" r:id="rId10"/>
    <p:sldId id="270" r:id="rId11"/>
    <p:sldId id="268" r:id="rId12"/>
    <p:sldId id="267" r:id="rId13"/>
    <p:sldId id="266" r:id="rId14"/>
    <p:sldId id="274" r:id="rId15"/>
    <p:sldId id="279" r:id="rId16"/>
    <p:sldId id="286" r:id="rId17"/>
    <p:sldId id="284" r:id="rId18"/>
    <p:sldId id="283" r:id="rId19"/>
    <p:sldId id="291" r:id="rId20"/>
    <p:sldId id="281" r:id="rId21"/>
    <p:sldId id="290" r:id="rId22"/>
    <p:sldId id="296" r:id="rId23"/>
    <p:sldId id="297" r:id="rId24"/>
    <p:sldId id="30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63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58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2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0D8A7A-4DF3-4CEB-A338-A3D329A31164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141F6C-C804-4D21-9C6F-17F1B00343B4}">
      <dgm:prSet phldrT="[Text]"/>
      <dgm:spPr/>
      <dgm:t>
        <a:bodyPr/>
        <a:lstStyle/>
        <a:p>
          <a:r>
            <a:rPr lang="en-US" b="1" dirty="0"/>
            <a:t>Dependent Care FSA</a:t>
          </a:r>
        </a:p>
      </dgm:t>
    </dgm:pt>
    <dgm:pt modelId="{A6107967-422C-4852-9434-B1FE2611F3B7}" type="parTrans" cxnId="{269016F2-FD32-49E5-823B-11A6D583B1F4}">
      <dgm:prSet/>
      <dgm:spPr/>
      <dgm:t>
        <a:bodyPr/>
        <a:lstStyle/>
        <a:p>
          <a:endParaRPr lang="en-US"/>
        </a:p>
      </dgm:t>
    </dgm:pt>
    <dgm:pt modelId="{E5289C1B-FBE0-4BC1-8923-D068BE63E5B5}" type="sibTrans" cxnId="{269016F2-FD32-49E5-823B-11A6D583B1F4}">
      <dgm:prSet/>
      <dgm:spPr/>
      <dgm:t>
        <a:bodyPr/>
        <a:lstStyle/>
        <a:p>
          <a:endParaRPr lang="en-US"/>
        </a:p>
      </dgm:t>
    </dgm:pt>
    <dgm:pt modelId="{AFD470B3-D66F-4FFC-B623-01C28B63AF4D}">
      <dgm:prSet phldrT="[Text]"/>
      <dgm:spPr/>
      <dgm:t>
        <a:bodyPr/>
        <a:lstStyle/>
        <a:p>
          <a:r>
            <a:rPr lang="en-US" dirty="0"/>
            <a:t>Babysitting while you work</a:t>
          </a:r>
        </a:p>
      </dgm:t>
    </dgm:pt>
    <dgm:pt modelId="{694232A3-5B98-4A71-9540-2405FFF875C4}" type="parTrans" cxnId="{40DF226D-756F-49F2-B750-5BEB9E965861}">
      <dgm:prSet/>
      <dgm:spPr/>
      <dgm:t>
        <a:bodyPr/>
        <a:lstStyle/>
        <a:p>
          <a:endParaRPr lang="en-US"/>
        </a:p>
      </dgm:t>
    </dgm:pt>
    <dgm:pt modelId="{7781C59B-EAA1-4A6D-829A-9EE206C7CC19}" type="sibTrans" cxnId="{40DF226D-756F-49F2-B750-5BEB9E965861}">
      <dgm:prSet/>
      <dgm:spPr/>
      <dgm:t>
        <a:bodyPr/>
        <a:lstStyle/>
        <a:p>
          <a:endParaRPr lang="en-US"/>
        </a:p>
      </dgm:t>
    </dgm:pt>
    <dgm:pt modelId="{3ACF58D3-CB60-42F7-BA1F-444C242DD8CF}">
      <dgm:prSet phldrT="[Text]"/>
      <dgm:spPr/>
      <dgm:t>
        <a:bodyPr/>
        <a:lstStyle/>
        <a:p>
          <a:r>
            <a:rPr lang="en-US" dirty="0"/>
            <a:t>Preschool or nursery school for young children</a:t>
          </a:r>
        </a:p>
      </dgm:t>
    </dgm:pt>
    <dgm:pt modelId="{9941D0F6-C3C3-4B89-9504-9ABBBC40A79D}" type="parTrans" cxnId="{FD9D7732-5F8E-4D10-A9DB-3875906EE380}">
      <dgm:prSet/>
      <dgm:spPr/>
      <dgm:t>
        <a:bodyPr/>
        <a:lstStyle/>
        <a:p>
          <a:endParaRPr lang="en-US"/>
        </a:p>
      </dgm:t>
    </dgm:pt>
    <dgm:pt modelId="{71805914-41E4-4C92-9073-C856BC3D92D2}" type="sibTrans" cxnId="{FD9D7732-5F8E-4D10-A9DB-3875906EE380}">
      <dgm:prSet/>
      <dgm:spPr/>
      <dgm:t>
        <a:bodyPr/>
        <a:lstStyle/>
        <a:p>
          <a:endParaRPr lang="en-US"/>
        </a:p>
      </dgm:t>
    </dgm:pt>
    <dgm:pt modelId="{6A1E88F7-1393-4984-954A-DDB8E9D0383A}">
      <dgm:prSet phldrT="[Text]"/>
      <dgm:spPr/>
      <dgm:t>
        <a:bodyPr/>
        <a:lstStyle/>
        <a:p>
          <a:r>
            <a:rPr lang="en-US" dirty="0"/>
            <a:t>Before school or after school care</a:t>
          </a:r>
        </a:p>
      </dgm:t>
    </dgm:pt>
    <dgm:pt modelId="{BA8FD207-4F93-4FAB-A299-723BC5FDE640}" type="parTrans" cxnId="{8BC44AC5-5961-4A6F-B5DC-516CBC95CD4C}">
      <dgm:prSet/>
      <dgm:spPr/>
      <dgm:t>
        <a:bodyPr/>
        <a:lstStyle/>
        <a:p>
          <a:endParaRPr lang="en-US"/>
        </a:p>
      </dgm:t>
    </dgm:pt>
    <dgm:pt modelId="{50F85293-ADC7-4D0F-9A12-510AD7751EE3}" type="sibTrans" cxnId="{8BC44AC5-5961-4A6F-B5DC-516CBC95CD4C}">
      <dgm:prSet/>
      <dgm:spPr/>
      <dgm:t>
        <a:bodyPr/>
        <a:lstStyle/>
        <a:p>
          <a:endParaRPr lang="en-US"/>
        </a:p>
      </dgm:t>
    </dgm:pt>
    <dgm:pt modelId="{86C5E1AF-6BFA-4230-8B30-4B025D4A8E06}">
      <dgm:prSet/>
      <dgm:spPr/>
      <dgm:t>
        <a:bodyPr/>
        <a:lstStyle/>
        <a:p>
          <a:r>
            <a:rPr lang="en-US" dirty="0"/>
            <a:t>Day camps</a:t>
          </a:r>
        </a:p>
      </dgm:t>
    </dgm:pt>
    <dgm:pt modelId="{E58381F1-B37E-4600-99AA-C90598B63288}" type="parTrans" cxnId="{BA3BCB13-D09D-4463-9BA3-F02045CB82ED}">
      <dgm:prSet/>
      <dgm:spPr/>
      <dgm:t>
        <a:bodyPr/>
        <a:lstStyle/>
        <a:p>
          <a:endParaRPr lang="en-US"/>
        </a:p>
      </dgm:t>
    </dgm:pt>
    <dgm:pt modelId="{217CB345-5022-44DA-8A87-84BAF2737253}" type="sibTrans" cxnId="{BA3BCB13-D09D-4463-9BA3-F02045CB82ED}">
      <dgm:prSet/>
      <dgm:spPr/>
      <dgm:t>
        <a:bodyPr/>
        <a:lstStyle/>
        <a:p>
          <a:endParaRPr lang="en-US"/>
        </a:p>
      </dgm:t>
    </dgm:pt>
    <dgm:pt modelId="{E6207BF7-A8DC-4F21-8F87-F1FFDE234729}">
      <dgm:prSet/>
      <dgm:spPr/>
      <dgm:t>
        <a:bodyPr/>
        <a:lstStyle/>
        <a:p>
          <a:r>
            <a:rPr lang="en-US" dirty="0"/>
            <a:t>For children  under age 13</a:t>
          </a:r>
        </a:p>
      </dgm:t>
    </dgm:pt>
    <dgm:pt modelId="{BC7CB77D-E3B8-467C-846F-0FAC71B26452}" type="parTrans" cxnId="{92E336EB-2512-4553-9B02-31AF1FD89AD0}">
      <dgm:prSet/>
      <dgm:spPr/>
      <dgm:t>
        <a:bodyPr/>
        <a:lstStyle/>
        <a:p>
          <a:endParaRPr lang="en-US"/>
        </a:p>
      </dgm:t>
    </dgm:pt>
    <dgm:pt modelId="{2CAEAF6E-693B-4087-9797-0E30794728ED}" type="sibTrans" cxnId="{92E336EB-2512-4553-9B02-31AF1FD89AD0}">
      <dgm:prSet/>
      <dgm:spPr/>
      <dgm:t>
        <a:bodyPr/>
        <a:lstStyle/>
        <a:p>
          <a:endParaRPr lang="en-US"/>
        </a:p>
      </dgm:t>
    </dgm:pt>
    <dgm:pt modelId="{C91FA4A9-F4BA-434E-9BE6-A41EC438929B}">
      <dgm:prSet/>
      <dgm:spPr/>
      <dgm:t>
        <a:bodyPr/>
        <a:lstStyle/>
        <a:p>
          <a:r>
            <a:rPr lang="en-US" dirty="0"/>
            <a:t>For child age 13+ or adult if not capable of self-care</a:t>
          </a:r>
        </a:p>
      </dgm:t>
    </dgm:pt>
    <dgm:pt modelId="{1337DB04-36F0-4822-983D-D969C157D846}" type="parTrans" cxnId="{7FCCAC3D-5388-49C7-AF57-86A0EE54BC3D}">
      <dgm:prSet/>
      <dgm:spPr/>
      <dgm:t>
        <a:bodyPr/>
        <a:lstStyle/>
        <a:p>
          <a:endParaRPr lang="en-US"/>
        </a:p>
      </dgm:t>
    </dgm:pt>
    <dgm:pt modelId="{6419E6D3-D293-4165-8312-30FCEB13EA42}" type="sibTrans" cxnId="{7FCCAC3D-5388-49C7-AF57-86A0EE54BC3D}">
      <dgm:prSet/>
      <dgm:spPr/>
      <dgm:t>
        <a:bodyPr/>
        <a:lstStyle/>
        <a:p>
          <a:endParaRPr lang="en-US"/>
        </a:p>
      </dgm:t>
    </dgm:pt>
    <dgm:pt modelId="{A5B8F292-82BB-40A5-9EE9-4E156C88EC73}" type="pres">
      <dgm:prSet presAssocID="{C40D8A7A-4DF3-4CEB-A338-A3D329A3116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184DCC1-498A-427D-8E42-E55792820463}" type="pres">
      <dgm:prSet presAssocID="{0E141F6C-C804-4D21-9C6F-17F1B00343B4}" presName="centerShape" presStyleLbl="node0" presStyleIdx="0" presStyleCnt="1" custLinFactNeighborX="-480" custLinFactNeighborY="-134"/>
      <dgm:spPr/>
    </dgm:pt>
    <dgm:pt modelId="{E99E81A8-A6AC-48E2-B190-4EF95EF4B718}" type="pres">
      <dgm:prSet presAssocID="{694232A3-5B98-4A71-9540-2405FFF875C4}" presName="parTrans" presStyleLbl="bgSibTrans2D1" presStyleIdx="0" presStyleCnt="6"/>
      <dgm:spPr/>
    </dgm:pt>
    <dgm:pt modelId="{EBB4DDC6-19EA-4D3E-802E-FC86503507B3}" type="pres">
      <dgm:prSet presAssocID="{AFD470B3-D66F-4FFC-B623-01C28B63AF4D}" presName="node" presStyleLbl="node1" presStyleIdx="0" presStyleCnt="6">
        <dgm:presLayoutVars>
          <dgm:bulletEnabled val="1"/>
        </dgm:presLayoutVars>
      </dgm:prSet>
      <dgm:spPr/>
    </dgm:pt>
    <dgm:pt modelId="{60C3F6E2-DB1B-4D4C-8AC5-D6BCA2552F54}" type="pres">
      <dgm:prSet presAssocID="{9941D0F6-C3C3-4B89-9504-9ABBBC40A79D}" presName="parTrans" presStyleLbl="bgSibTrans2D1" presStyleIdx="1" presStyleCnt="6"/>
      <dgm:spPr/>
    </dgm:pt>
    <dgm:pt modelId="{E5F25072-5B40-4A49-A004-346AEBC5BFEF}" type="pres">
      <dgm:prSet presAssocID="{3ACF58D3-CB60-42F7-BA1F-444C242DD8CF}" presName="node" presStyleLbl="node1" presStyleIdx="1" presStyleCnt="6" custRadScaleRad="102845" custRadScaleInc="-356">
        <dgm:presLayoutVars>
          <dgm:bulletEnabled val="1"/>
        </dgm:presLayoutVars>
      </dgm:prSet>
      <dgm:spPr/>
    </dgm:pt>
    <dgm:pt modelId="{A8C1422F-1671-4DAE-B0B1-A45C23673867}" type="pres">
      <dgm:prSet presAssocID="{BA8FD207-4F93-4FAB-A299-723BC5FDE640}" presName="parTrans" presStyleLbl="bgSibTrans2D1" presStyleIdx="2" presStyleCnt="6"/>
      <dgm:spPr/>
    </dgm:pt>
    <dgm:pt modelId="{F74B02F1-71A1-4980-BB02-531247EB5E68}" type="pres">
      <dgm:prSet presAssocID="{6A1E88F7-1393-4984-954A-DDB8E9D0383A}" presName="node" presStyleLbl="node1" presStyleIdx="2" presStyleCnt="6">
        <dgm:presLayoutVars>
          <dgm:bulletEnabled val="1"/>
        </dgm:presLayoutVars>
      </dgm:prSet>
      <dgm:spPr/>
    </dgm:pt>
    <dgm:pt modelId="{B7224F02-4563-499A-8F3E-D24511B05A66}" type="pres">
      <dgm:prSet presAssocID="{E58381F1-B37E-4600-99AA-C90598B63288}" presName="parTrans" presStyleLbl="bgSibTrans2D1" presStyleIdx="3" presStyleCnt="6"/>
      <dgm:spPr/>
    </dgm:pt>
    <dgm:pt modelId="{55555481-A72E-4254-908F-D18BD040E703}" type="pres">
      <dgm:prSet presAssocID="{86C5E1AF-6BFA-4230-8B30-4B025D4A8E06}" presName="node" presStyleLbl="node1" presStyleIdx="3" presStyleCnt="6">
        <dgm:presLayoutVars>
          <dgm:bulletEnabled val="1"/>
        </dgm:presLayoutVars>
      </dgm:prSet>
      <dgm:spPr/>
    </dgm:pt>
    <dgm:pt modelId="{7C143499-2855-41B0-A7D4-DDE5D444FCDE}" type="pres">
      <dgm:prSet presAssocID="{BC7CB77D-E3B8-467C-846F-0FAC71B26452}" presName="parTrans" presStyleLbl="bgSibTrans2D1" presStyleIdx="4" presStyleCnt="6"/>
      <dgm:spPr/>
    </dgm:pt>
    <dgm:pt modelId="{8C934D33-5EE8-4539-AC76-3CD12E96BB81}" type="pres">
      <dgm:prSet presAssocID="{E6207BF7-A8DC-4F21-8F87-F1FFDE234729}" presName="node" presStyleLbl="node1" presStyleIdx="4" presStyleCnt="6">
        <dgm:presLayoutVars>
          <dgm:bulletEnabled val="1"/>
        </dgm:presLayoutVars>
      </dgm:prSet>
      <dgm:spPr/>
    </dgm:pt>
    <dgm:pt modelId="{F5DDE82B-7524-460A-B5D4-1F5584B02D02}" type="pres">
      <dgm:prSet presAssocID="{1337DB04-36F0-4822-983D-D969C157D846}" presName="parTrans" presStyleLbl="bgSibTrans2D1" presStyleIdx="5" presStyleCnt="6"/>
      <dgm:spPr/>
    </dgm:pt>
    <dgm:pt modelId="{8D5ABEB3-D6AD-490C-8A23-2A87AE71BF7B}" type="pres">
      <dgm:prSet presAssocID="{C91FA4A9-F4BA-434E-9BE6-A41EC438929B}" presName="node" presStyleLbl="node1" presStyleIdx="5" presStyleCnt="6">
        <dgm:presLayoutVars>
          <dgm:bulletEnabled val="1"/>
        </dgm:presLayoutVars>
      </dgm:prSet>
      <dgm:spPr/>
    </dgm:pt>
  </dgm:ptLst>
  <dgm:cxnLst>
    <dgm:cxn modelId="{AED27800-3F14-4A4C-931F-E0FDE5381436}" type="presOf" srcId="{6A1E88F7-1393-4984-954A-DDB8E9D0383A}" destId="{F74B02F1-71A1-4980-BB02-531247EB5E68}" srcOrd="0" destOrd="0" presId="urn:microsoft.com/office/officeart/2005/8/layout/radial4"/>
    <dgm:cxn modelId="{D806BC07-5BDE-4F8A-A22E-B83A6931DFE7}" type="presOf" srcId="{E6207BF7-A8DC-4F21-8F87-F1FFDE234729}" destId="{8C934D33-5EE8-4539-AC76-3CD12E96BB81}" srcOrd="0" destOrd="0" presId="urn:microsoft.com/office/officeart/2005/8/layout/radial4"/>
    <dgm:cxn modelId="{3C29D407-578B-4BBD-BFFA-C6527E58330A}" type="presOf" srcId="{C40D8A7A-4DF3-4CEB-A338-A3D329A31164}" destId="{A5B8F292-82BB-40A5-9EE9-4E156C88EC73}" srcOrd="0" destOrd="0" presId="urn:microsoft.com/office/officeart/2005/8/layout/radial4"/>
    <dgm:cxn modelId="{FEDB630D-AA79-4AD8-A2BD-E499692C2DC8}" type="presOf" srcId="{694232A3-5B98-4A71-9540-2405FFF875C4}" destId="{E99E81A8-A6AC-48E2-B190-4EF95EF4B718}" srcOrd="0" destOrd="0" presId="urn:microsoft.com/office/officeart/2005/8/layout/radial4"/>
    <dgm:cxn modelId="{BA3BCB13-D09D-4463-9BA3-F02045CB82ED}" srcId="{0E141F6C-C804-4D21-9C6F-17F1B00343B4}" destId="{86C5E1AF-6BFA-4230-8B30-4B025D4A8E06}" srcOrd="3" destOrd="0" parTransId="{E58381F1-B37E-4600-99AA-C90598B63288}" sibTransId="{217CB345-5022-44DA-8A87-84BAF2737253}"/>
    <dgm:cxn modelId="{FD9D7732-5F8E-4D10-A9DB-3875906EE380}" srcId="{0E141F6C-C804-4D21-9C6F-17F1B00343B4}" destId="{3ACF58D3-CB60-42F7-BA1F-444C242DD8CF}" srcOrd="1" destOrd="0" parTransId="{9941D0F6-C3C3-4B89-9504-9ABBBC40A79D}" sibTransId="{71805914-41E4-4C92-9073-C856BC3D92D2}"/>
    <dgm:cxn modelId="{7FCCAC3D-5388-49C7-AF57-86A0EE54BC3D}" srcId="{0E141F6C-C804-4D21-9C6F-17F1B00343B4}" destId="{C91FA4A9-F4BA-434E-9BE6-A41EC438929B}" srcOrd="5" destOrd="0" parTransId="{1337DB04-36F0-4822-983D-D969C157D846}" sibTransId="{6419E6D3-D293-4165-8312-30FCEB13EA42}"/>
    <dgm:cxn modelId="{B373695C-E6D7-4C14-AAB2-12F332C1B282}" type="presOf" srcId="{9941D0F6-C3C3-4B89-9504-9ABBBC40A79D}" destId="{60C3F6E2-DB1B-4D4C-8AC5-D6BCA2552F54}" srcOrd="0" destOrd="0" presId="urn:microsoft.com/office/officeart/2005/8/layout/radial4"/>
    <dgm:cxn modelId="{920DFE45-9E24-472B-B7F1-37A7CD1F643C}" type="presOf" srcId="{3ACF58D3-CB60-42F7-BA1F-444C242DD8CF}" destId="{E5F25072-5B40-4A49-A004-346AEBC5BFEF}" srcOrd="0" destOrd="0" presId="urn:microsoft.com/office/officeart/2005/8/layout/radial4"/>
    <dgm:cxn modelId="{93F2FC48-7820-4BCE-A885-35427E5E92CA}" type="presOf" srcId="{AFD470B3-D66F-4FFC-B623-01C28B63AF4D}" destId="{EBB4DDC6-19EA-4D3E-802E-FC86503507B3}" srcOrd="0" destOrd="0" presId="urn:microsoft.com/office/officeart/2005/8/layout/radial4"/>
    <dgm:cxn modelId="{40DF226D-756F-49F2-B750-5BEB9E965861}" srcId="{0E141F6C-C804-4D21-9C6F-17F1B00343B4}" destId="{AFD470B3-D66F-4FFC-B623-01C28B63AF4D}" srcOrd="0" destOrd="0" parTransId="{694232A3-5B98-4A71-9540-2405FFF875C4}" sibTransId="{7781C59B-EAA1-4A6D-829A-9EE206C7CC19}"/>
    <dgm:cxn modelId="{C5B2496F-C43C-42F1-A303-72E6E7DDEFCC}" type="presOf" srcId="{0E141F6C-C804-4D21-9C6F-17F1B00343B4}" destId="{8184DCC1-498A-427D-8E42-E55792820463}" srcOrd="0" destOrd="0" presId="urn:microsoft.com/office/officeart/2005/8/layout/radial4"/>
    <dgm:cxn modelId="{FDF87E74-EC4D-481A-B52F-F4193D8CB155}" type="presOf" srcId="{E58381F1-B37E-4600-99AA-C90598B63288}" destId="{B7224F02-4563-499A-8F3E-D24511B05A66}" srcOrd="0" destOrd="0" presId="urn:microsoft.com/office/officeart/2005/8/layout/radial4"/>
    <dgm:cxn modelId="{6F063578-726C-40A4-80B8-2ACA2E53B076}" type="presOf" srcId="{BA8FD207-4F93-4FAB-A299-723BC5FDE640}" destId="{A8C1422F-1671-4DAE-B0B1-A45C23673867}" srcOrd="0" destOrd="0" presId="urn:microsoft.com/office/officeart/2005/8/layout/radial4"/>
    <dgm:cxn modelId="{13F53B98-852F-4B29-AD7C-250CA4A7DF75}" type="presOf" srcId="{1337DB04-36F0-4822-983D-D969C157D846}" destId="{F5DDE82B-7524-460A-B5D4-1F5584B02D02}" srcOrd="0" destOrd="0" presId="urn:microsoft.com/office/officeart/2005/8/layout/radial4"/>
    <dgm:cxn modelId="{1C43A8C0-7EE7-4C2A-BAB0-F82E76FCBF69}" type="presOf" srcId="{C91FA4A9-F4BA-434E-9BE6-A41EC438929B}" destId="{8D5ABEB3-D6AD-490C-8A23-2A87AE71BF7B}" srcOrd="0" destOrd="0" presId="urn:microsoft.com/office/officeart/2005/8/layout/radial4"/>
    <dgm:cxn modelId="{8BC44AC5-5961-4A6F-B5DC-516CBC95CD4C}" srcId="{0E141F6C-C804-4D21-9C6F-17F1B00343B4}" destId="{6A1E88F7-1393-4984-954A-DDB8E9D0383A}" srcOrd="2" destOrd="0" parTransId="{BA8FD207-4F93-4FAB-A299-723BC5FDE640}" sibTransId="{50F85293-ADC7-4D0F-9A12-510AD7751EE3}"/>
    <dgm:cxn modelId="{4E93F7CC-BA7F-4471-A275-B557C04D73A7}" type="presOf" srcId="{BC7CB77D-E3B8-467C-846F-0FAC71B26452}" destId="{7C143499-2855-41B0-A7D4-DDE5D444FCDE}" srcOrd="0" destOrd="0" presId="urn:microsoft.com/office/officeart/2005/8/layout/radial4"/>
    <dgm:cxn modelId="{CB4194E0-3CF3-4C42-9844-30AE56354389}" type="presOf" srcId="{86C5E1AF-6BFA-4230-8B30-4B025D4A8E06}" destId="{55555481-A72E-4254-908F-D18BD040E703}" srcOrd="0" destOrd="0" presId="urn:microsoft.com/office/officeart/2005/8/layout/radial4"/>
    <dgm:cxn modelId="{92E336EB-2512-4553-9B02-31AF1FD89AD0}" srcId="{0E141F6C-C804-4D21-9C6F-17F1B00343B4}" destId="{E6207BF7-A8DC-4F21-8F87-F1FFDE234729}" srcOrd="4" destOrd="0" parTransId="{BC7CB77D-E3B8-467C-846F-0FAC71B26452}" sibTransId="{2CAEAF6E-693B-4087-9797-0E30794728ED}"/>
    <dgm:cxn modelId="{269016F2-FD32-49E5-823B-11A6D583B1F4}" srcId="{C40D8A7A-4DF3-4CEB-A338-A3D329A31164}" destId="{0E141F6C-C804-4D21-9C6F-17F1B00343B4}" srcOrd="0" destOrd="0" parTransId="{A6107967-422C-4852-9434-B1FE2611F3B7}" sibTransId="{E5289C1B-FBE0-4BC1-8923-D068BE63E5B5}"/>
    <dgm:cxn modelId="{C8CAF14F-8C13-4A01-9542-833652F659BF}" type="presParOf" srcId="{A5B8F292-82BB-40A5-9EE9-4E156C88EC73}" destId="{8184DCC1-498A-427D-8E42-E55792820463}" srcOrd="0" destOrd="0" presId="urn:microsoft.com/office/officeart/2005/8/layout/radial4"/>
    <dgm:cxn modelId="{4A8ADF63-E304-461B-93D1-12328018EE21}" type="presParOf" srcId="{A5B8F292-82BB-40A5-9EE9-4E156C88EC73}" destId="{E99E81A8-A6AC-48E2-B190-4EF95EF4B718}" srcOrd="1" destOrd="0" presId="urn:microsoft.com/office/officeart/2005/8/layout/radial4"/>
    <dgm:cxn modelId="{98A82C4C-372D-43BC-BEC5-3E076913C26F}" type="presParOf" srcId="{A5B8F292-82BB-40A5-9EE9-4E156C88EC73}" destId="{EBB4DDC6-19EA-4D3E-802E-FC86503507B3}" srcOrd="2" destOrd="0" presId="urn:microsoft.com/office/officeart/2005/8/layout/radial4"/>
    <dgm:cxn modelId="{33554141-A30C-4FBC-A784-887682657701}" type="presParOf" srcId="{A5B8F292-82BB-40A5-9EE9-4E156C88EC73}" destId="{60C3F6E2-DB1B-4D4C-8AC5-D6BCA2552F54}" srcOrd="3" destOrd="0" presId="urn:microsoft.com/office/officeart/2005/8/layout/radial4"/>
    <dgm:cxn modelId="{7264D3ED-1F12-43BA-A0DA-1AB1D7C37906}" type="presParOf" srcId="{A5B8F292-82BB-40A5-9EE9-4E156C88EC73}" destId="{E5F25072-5B40-4A49-A004-346AEBC5BFEF}" srcOrd="4" destOrd="0" presId="urn:microsoft.com/office/officeart/2005/8/layout/radial4"/>
    <dgm:cxn modelId="{3F68D979-1578-4C3E-A903-D5DD35357D44}" type="presParOf" srcId="{A5B8F292-82BB-40A5-9EE9-4E156C88EC73}" destId="{A8C1422F-1671-4DAE-B0B1-A45C23673867}" srcOrd="5" destOrd="0" presId="urn:microsoft.com/office/officeart/2005/8/layout/radial4"/>
    <dgm:cxn modelId="{CBF896DA-60B7-4FC8-9DED-918C1AA1D85A}" type="presParOf" srcId="{A5B8F292-82BB-40A5-9EE9-4E156C88EC73}" destId="{F74B02F1-71A1-4980-BB02-531247EB5E68}" srcOrd="6" destOrd="0" presId="urn:microsoft.com/office/officeart/2005/8/layout/radial4"/>
    <dgm:cxn modelId="{233B88DD-7CEF-46F9-8587-7DA704507556}" type="presParOf" srcId="{A5B8F292-82BB-40A5-9EE9-4E156C88EC73}" destId="{B7224F02-4563-499A-8F3E-D24511B05A66}" srcOrd="7" destOrd="0" presId="urn:microsoft.com/office/officeart/2005/8/layout/radial4"/>
    <dgm:cxn modelId="{71ED8C0F-AAF7-4142-A6BF-464FF908F8FA}" type="presParOf" srcId="{A5B8F292-82BB-40A5-9EE9-4E156C88EC73}" destId="{55555481-A72E-4254-908F-D18BD040E703}" srcOrd="8" destOrd="0" presId="urn:microsoft.com/office/officeart/2005/8/layout/radial4"/>
    <dgm:cxn modelId="{9256F50B-5DD6-4DD9-BBDB-50EA2C502343}" type="presParOf" srcId="{A5B8F292-82BB-40A5-9EE9-4E156C88EC73}" destId="{7C143499-2855-41B0-A7D4-DDE5D444FCDE}" srcOrd="9" destOrd="0" presId="urn:microsoft.com/office/officeart/2005/8/layout/radial4"/>
    <dgm:cxn modelId="{EC23CB6E-9D90-4E84-A7E2-BE9D1E8DBFC3}" type="presParOf" srcId="{A5B8F292-82BB-40A5-9EE9-4E156C88EC73}" destId="{8C934D33-5EE8-4539-AC76-3CD12E96BB81}" srcOrd="10" destOrd="0" presId="urn:microsoft.com/office/officeart/2005/8/layout/radial4"/>
    <dgm:cxn modelId="{FB920E31-175C-45EB-A5F7-A114E650286A}" type="presParOf" srcId="{A5B8F292-82BB-40A5-9EE9-4E156C88EC73}" destId="{F5DDE82B-7524-460A-B5D4-1F5584B02D02}" srcOrd="11" destOrd="0" presId="urn:microsoft.com/office/officeart/2005/8/layout/radial4"/>
    <dgm:cxn modelId="{9D469DB7-D866-4D72-B0CF-E586553E4061}" type="presParOf" srcId="{A5B8F292-82BB-40A5-9EE9-4E156C88EC73}" destId="{8D5ABEB3-D6AD-490C-8A23-2A87AE71BF7B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4DCC1-498A-427D-8E42-E55792820463}">
      <dsp:nvSpPr>
        <dsp:cNvPr id="0" name=""/>
        <dsp:cNvSpPr/>
      </dsp:nvSpPr>
      <dsp:spPr>
        <a:xfrm>
          <a:off x="3066408" y="2478868"/>
          <a:ext cx="2037549" cy="20375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Dependent Care FSA</a:t>
          </a:r>
        </a:p>
      </dsp:txBody>
      <dsp:txXfrm>
        <a:off x="3364800" y="2777260"/>
        <a:ext cx="1440765" cy="1440765"/>
      </dsp:txXfrm>
    </dsp:sp>
    <dsp:sp modelId="{E99E81A8-A6AC-48E2-B190-4EF95EF4B718}">
      <dsp:nvSpPr>
        <dsp:cNvPr id="0" name=""/>
        <dsp:cNvSpPr/>
      </dsp:nvSpPr>
      <dsp:spPr>
        <a:xfrm rot="10790698">
          <a:off x="1029680" y="3212955"/>
          <a:ext cx="1924714" cy="58070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B4DDC6-19EA-4D3E-802E-FC86503507B3}">
      <dsp:nvSpPr>
        <dsp:cNvPr id="0" name=""/>
        <dsp:cNvSpPr/>
      </dsp:nvSpPr>
      <dsp:spPr>
        <a:xfrm>
          <a:off x="316541" y="2935397"/>
          <a:ext cx="1426284" cy="11410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Babysitting while you work</a:t>
          </a:r>
        </a:p>
      </dsp:txBody>
      <dsp:txXfrm>
        <a:off x="349961" y="2968817"/>
        <a:ext cx="1359444" cy="1074187"/>
      </dsp:txXfrm>
    </dsp:sp>
    <dsp:sp modelId="{60C3F6E2-DB1B-4D4C-8AC5-D6BCA2552F54}">
      <dsp:nvSpPr>
        <dsp:cNvPr id="0" name=""/>
        <dsp:cNvSpPr/>
      </dsp:nvSpPr>
      <dsp:spPr>
        <a:xfrm rot="12965254">
          <a:off x="1351720" y="1946866"/>
          <a:ext cx="2008399" cy="58070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F25072-5B40-4A49-A004-346AEBC5BFEF}">
      <dsp:nvSpPr>
        <dsp:cNvPr id="0" name=""/>
        <dsp:cNvSpPr/>
      </dsp:nvSpPr>
      <dsp:spPr>
        <a:xfrm>
          <a:off x="831265" y="1075208"/>
          <a:ext cx="1426284" cy="11410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Preschool or nursery school for young children</a:t>
          </a:r>
        </a:p>
      </dsp:txBody>
      <dsp:txXfrm>
        <a:off x="864685" y="1108628"/>
        <a:ext cx="1359444" cy="1074187"/>
      </dsp:txXfrm>
    </dsp:sp>
    <dsp:sp modelId="{A8C1422F-1671-4DAE-B0B1-A45C23673867}">
      <dsp:nvSpPr>
        <dsp:cNvPr id="0" name=""/>
        <dsp:cNvSpPr/>
      </dsp:nvSpPr>
      <dsp:spPr>
        <a:xfrm rot="15148698">
          <a:off x="2484630" y="1204868"/>
          <a:ext cx="1936713" cy="58070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4B02F1-71A1-4980-BB02-531247EB5E68}">
      <dsp:nvSpPr>
        <dsp:cNvPr id="0" name=""/>
        <dsp:cNvSpPr/>
      </dsp:nvSpPr>
      <dsp:spPr>
        <a:xfrm>
          <a:off x="2448304" y="1277"/>
          <a:ext cx="1426284" cy="11410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Before school or after school care</a:t>
          </a:r>
        </a:p>
      </dsp:txBody>
      <dsp:txXfrm>
        <a:off x="2481724" y="34697"/>
        <a:ext cx="1359444" cy="1074187"/>
      </dsp:txXfrm>
    </dsp:sp>
    <dsp:sp modelId="{B7224F02-4563-499A-8F3E-D24511B05A66}">
      <dsp:nvSpPr>
        <dsp:cNvPr id="0" name=""/>
        <dsp:cNvSpPr/>
      </dsp:nvSpPr>
      <dsp:spPr>
        <a:xfrm rot="17314219">
          <a:off x="3779973" y="1207597"/>
          <a:ext cx="1954054" cy="58070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555481-A72E-4254-908F-D18BD040E703}">
      <dsp:nvSpPr>
        <dsp:cNvPr id="0" name=""/>
        <dsp:cNvSpPr/>
      </dsp:nvSpPr>
      <dsp:spPr>
        <a:xfrm>
          <a:off x="4355010" y="1277"/>
          <a:ext cx="1426284" cy="11410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Day camps</a:t>
          </a:r>
        </a:p>
      </dsp:txBody>
      <dsp:txXfrm>
        <a:off x="4388430" y="34697"/>
        <a:ext cx="1359444" cy="1074187"/>
      </dsp:txXfrm>
    </dsp:sp>
    <dsp:sp modelId="{7C143499-2855-41B0-A7D4-DDE5D444FCDE}">
      <dsp:nvSpPr>
        <dsp:cNvPr id="0" name=""/>
        <dsp:cNvSpPr/>
      </dsp:nvSpPr>
      <dsp:spPr>
        <a:xfrm rot="19466686">
          <a:off x="4823605" y="1975181"/>
          <a:ext cx="1970831" cy="58070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934D33-5EE8-4539-AC76-3CD12E96BB81}">
      <dsp:nvSpPr>
        <dsp:cNvPr id="0" name=""/>
        <dsp:cNvSpPr/>
      </dsp:nvSpPr>
      <dsp:spPr>
        <a:xfrm>
          <a:off x="5897568" y="1122011"/>
          <a:ext cx="1426284" cy="11410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For children  under age 13</a:t>
          </a:r>
        </a:p>
      </dsp:txBody>
      <dsp:txXfrm>
        <a:off x="5930988" y="1155431"/>
        <a:ext cx="1359444" cy="1074187"/>
      </dsp:txXfrm>
    </dsp:sp>
    <dsp:sp modelId="{F5DDE82B-7524-460A-B5D4-1F5584B02D02}">
      <dsp:nvSpPr>
        <dsp:cNvPr id="0" name=""/>
        <dsp:cNvSpPr/>
      </dsp:nvSpPr>
      <dsp:spPr>
        <a:xfrm rot="9126">
          <a:off x="5219228" y="3212931"/>
          <a:ext cx="1980691" cy="58070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5ABEB3-D6AD-490C-8A23-2A87AE71BF7B}">
      <dsp:nvSpPr>
        <dsp:cNvPr id="0" name=""/>
        <dsp:cNvSpPr/>
      </dsp:nvSpPr>
      <dsp:spPr>
        <a:xfrm>
          <a:off x="6486773" y="2935397"/>
          <a:ext cx="1426284" cy="11410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For child age 13+ or adult if not capable of self-care</a:t>
          </a:r>
        </a:p>
      </dsp:txBody>
      <dsp:txXfrm>
        <a:off x="6520193" y="2968817"/>
        <a:ext cx="1359444" cy="10741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31533-AB25-4E54-996A-88A3E098172E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C8DC86-C4A4-4B17-982A-870B8E34E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46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</a:t>
            </a:r>
            <a:r>
              <a:rPr lang="en-US" baseline="0" dirty="0"/>
              <a:t> sure to register your account so you can view your account statement and read secure messages sent to you.</a:t>
            </a:r>
          </a:p>
          <a:p>
            <a:r>
              <a:rPr lang="en-US" baseline="0" dirty="0"/>
              <a:t>You can email or phone ASIFlex; or sign into your online account to chat.</a:t>
            </a:r>
          </a:p>
          <a:p>
            <a:r>
              <a:rPr lang="en-US" baseline="0" dirty="0"/>
              <a:t>And for your convenience, we do offer extended customer service hours Monday through Saturday. </a:t>
            </a:r>
          </a:p>
          <a:p>
            <a:endParaRPr lang="en-US" baseline="0" dirty="0"/>
          </a:p>
          <a:p>
            <a:r>
              <a:rPr lang="en-US" baseline="0" dirty="0"/>
              <a:t>Thanks for attending today and now let’s take a moment and see if we have some chat questions we can help with.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5C966-26B5-42C4-A026-9A4049D9898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03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88C65-6B57-44AE-9E1C-B7671011BB8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F771A-98E3-4211-92B6-8F9ED0E2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116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88C65-6B57-44AE-9E1C-B7671011BB8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F771A-98E3-4211-92B6-8F9ED0E2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53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88C65-6B57-44AE-9E1C-B7671011BB8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F771A-98E3-4211-92B6-8F9ED0E2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04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88C65-6B57-44AE-9E1C-B7671011BB8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F771A-98E3-4211-92B6-8F9ED0E2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03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88C65-6B57-44AE-9E1C-B7671011BB8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F771A-98E3-4211-92B6-8F9ED0E2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955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88C65-6B57-44AE-9E1C-B7671011BB8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F771A-98E3-4211-92B6-8F9ED0E2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33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88C65-6B57-44AE-9E1C-B7671011BB8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F771A-98E3-4211-92B6-8F9ED0E2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19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88C65-6B57-44AE-9E1C-B7671011BB8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F771A-98E3-4211-92B6-8F9ED0E2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12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88C65-6B57-44AE-9E1C-B7671011BB8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F771A-98E3-4211-92B6-8F9ED0E2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0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88C65-6B57-44AE-9E1C-B7671011BB8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F771A-98E3-4211-92B6-8F9ED0E2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1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88C65-6B57-44AE-9E1C-B7671011BB8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F771A-98E3-4211-92B6-8F9ED0E2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00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88C65-6B57-44AE-9E1C-B7671011BB8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F771A-98E3-4211-92B6-8F9ED0E2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54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media13.m4a"/><Relationship Id="rId7" Type="http://schemas.openxmlformats.org/officeDocument/2006/relationships/diagramLayout" Target="../diagrams/layout1.xml"/><Relationship Id="rId2" Type="http://schemas.microsoft.com/office/2007/relationships/media" Target="../media/media13.m4a"/><Relationship Id="rId1" Type="http://schemas.openxmlformats.org/officeDocument/2006/relationships/tags" Target="../tags/tag1.xml"/><Relationship Id="rId6" Type="http://schemas.openxmlformats.org/officeDocument/2006/relationships/diagramData" Target="../diagrams/data1.xml"/><Relationship Id="rId11" Type="http://schemas.openxmlformats.org/officeDocument/2006/relationships/image" Target="../media/image3.png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1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hyperlink" Target="mailto:asi@asiflex.com" TargetMode="External"/><Relationship Id="rId5" Type="http://schemas.openxmlformats.org/officeDocument/2006/relationships/hyperlink" Target="http://www.asiflex.com/" TargetMode="External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9236"/>
            <a:ext cx="12192000" cy="56668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25" name="Curved Connector 1024"/>
          <p:cNvCxnSpPr/>
          <p:nvPr/>
        </p:nvCxnSpPr>
        <p:spPr>
          <a:xfrm flipV="1">
            <a:off x="-84221" y="866274"/>
            <a:ext cx="12276221" cy="4199021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/>
          <p:nvPr/>
        </p:nvCxnSpPr>
        <p:spPr>
          <a:xfrm flipV="1">
            <a:off x="-84222" y="1018674"/>
            <a:ext cx="12276221" cy="4199021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/>
          <p:cNvCxnSpPr/>
          <p:nvPr/>
        </p:nvCxnSpPr>
        <p:spPr>
          <a:xfrm flipV="1">
            <a:off x="-84221" y="1171074"/>
            <a:ext cx="12276221" cy="4199021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/>
          <p:cNvCxnSpPr/>
          <p:nvPr/>
        </p:nvCxnSpPr>
        <p:spPr>
          <a:xfrm flipV="1">
            <a:off x="-84221" y="1425642"/>
            <a:ext cx="12276221" cy="4199021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/>
          <p:nvPr/>
        </p:nvCxnSpPr>
        <p:spPr>
          <a:xfrm flipV="1">
            <a:off x="-236621" y="1425643"/>
            <a:ext cx="12276221" cy="4199021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TextBox 1027"/>
          <p:cNvSpPr txBox="1"/>
          <p:nvPr/>
        </p:nvSpPr>
        <p:spPr>
          <a:xfrm>
            <a:off x="2646947" y="1263316"/>
            <a:ext cx="68098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California State Universities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Reimbursement Accounts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2024 Plan Year</a:t>
            </a:r>
          </a:p>
        </p:txBody>
      </p:sp>
      <p:sp>
        <p:nvSpPr>
          <p:cNvPr id="1032" name="Rectangle 1031"/>
          <p:cNvSpPr/>
          <p:nvPr/>
        </p:nvSpPr>
        <p:spPr>
          <a:xfrm>
            <a:off x="0" y="5666834"/>
            <a:ext cx="12191999" cy="110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CB6610-8203-F948-8472-78192F0896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273" y="5748316"/>
            <a:ext cx="1756611" cy="11710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2733" y="6157053"/>
            <a:ext cx="1688738" cy="35359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093967D-1D00-5340-3A51-167E37BAA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64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11"/>
    </mc:Choice>
    <mc:Fallback>
      <p:transition spd="slow" advTm="9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007" y="0"/>
            <a:ext cx="137962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TextBox 1027"/>
          <p:cNvSpPr txBox="1"/>
          <p:nvPr/>
        </p:nvSpPr>
        <p:spPr>
          <a:xfrm>
            <a:off x="2646947" y="1263316"/>
            <a:ext cx="6809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of Presentation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66474" y="589547"/>
            <a:ext cx="6701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563AF"/>
                </a:solidFill>
                <a:latin typeface="Century Gothic" panose="020B0502020202020204" pitchFamily="34" charset="0"/>
              </a:rPr>
              <a:t>Health Care Funds Available Anytime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6947" y="1455821"/>
            <a:ext cx="82175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Plan pays up to plan year election amount, minus paid claims</a:t>
            </a:r>
          </a:p>
          <a:p>
            <a:r>
              <a:rPr lang="en-US" dirty="0"/>
              <a:t>Example: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Contribute $100 per month = $1,200 plan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March 31 you incur $500 expense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Year-to-date contributions = $300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Plan pays $500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44B47F-7656-8947-8BAB-8E05695CF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48" y="5772476"/>
            <a:ext cx="1756611" cy="117107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4108BD3-3601-54D8-E395-ABBF287C6D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76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29"/>
    </mc:Choice>
    <mc:Fallback>
      <p:transition spd="slow" advTm="28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007" y="0"/>
            <a:ext cx="137962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TextBox 1027"/>
          <p:cNvSpPr txBox="1"/>
          <p:nvPr/>
        </p:nvSpPr>
        <p:spPr>
          <a:xfrm>
            <a:off x="2646947" y="1263316"/>
            <a:ext cx="6809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of Presentation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66474" y="589547"/>
            <a:ext cx="6701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563AF"/>
                </a:solidFill>
                <a:latin typeface="Century Gothic" panose="020B0502020202020204" pitchFamily="34" charset="0"/>
              </a:rPr>
              <a:t>Sample planning worksheet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44B47F-7656-8947-8BAB-8E05695CF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48" y="5772476"/>
            <a:ext cx="1756611" cy="1171074"/>
          </a:xfrm>
          <a:prstGeom prst="rect">
            <a:avLst/>
          </a:prstGeom>
        </p:spPr>
      </p:pic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4170257"/>
              </p:ext>
            </p:extLst>
          </p:nvPr>
        </p:nvGraphicFramePr>
        <p:xfrm>
          <a:off x="2466474" y="1305560"/>
          <a:ext cx="8229600" cy="424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My expected expenses for</a:t>
                      </a:r>
                      <a:r>
                        <a:rPr lang="en-US" baseline="0" dirty="0"/>
                        <a:t> my family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Annual dollar amount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Monthly</a:t>
                      </a:r>
                      <a:r>
                        <a:rPr lang="en-US" baseline="0" dirty="0"/>
                        <a:t> prescription copays – 2 at $30 each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$720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Office visit copays – 2 at $50 each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Dental – crown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Vision – eyeglasses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Vision</a:t>
                      </a:r>
                      <a:r>
                        <a:rPr lang="en-US" baseline="0" dirty="0"/>
                        <a:t> – prescription sunglasses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Vision</a:t>
                      </a:r>
                      <a:r>
                        <a:rPr lang="en-US" baseline="0" dirty="0"/>
                        <a:t> – contact lenses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Over-the-counter items – sunscreen, bandages, contact</a:t>
                      </a:r>
                      <a:r>
                        <a:rPr lang="en-US" baseline="0" dirty="0"/>
                        <a:t> lens solutions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Mileage</a:t>
                      </a:r>
                      <a:r>
                        <a:rPr lang="en-US" baseline="0" dirty="0"/>
                        <a:t> for driving to and from health care provider locations – 300 miles @ $.22* per mile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MY TOTAL EXPECTED EXPENSES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$2,536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66474" y="6052457"/>
            <a:ext cx="3986577" cy="383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*Based on 2022 IRS mileage rate.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E0D7378-3EAC-C08D-A04D-D3E438C94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92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471"/>
    </mc:Choice>
    <mc:Fallback>
      <p:transition spd="slow" advTm="55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007" y="0"/>
            <a:ext cx="137962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TextBox 1027"/>
          <p:cNvSpPr txBox="1"/>
          <p:nvPr/>
        </p:nvSpPr>
        <p:spPr>
          <a:xfrm>
            <a:off x="2646947" y="1263316"/>
            <a:ext cx="6809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of Presentation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66474" y="589547"/>
            <a:ext cx="6701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563AF"/>
                </a:solidFill>
                <a:latin typeface="Century Gothic" panose="020B0502020202020204" pitchFamily="34" charset="0"/>
              </a:rPr>
              <a:t>Dependent Care Expenses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44B47F-7656-8947-8BAB-8E05695CF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48" y="5772476"/>
            <a:ext cx="1756611" cy="11710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713124-83D5-094D-A71F-98D3E5049F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636" y="2626523"/>
            <a:ext cx="4974369" cy="3145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0FA8F0-B252-6C4D-9D87-0C9F089101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448" y="1263316"/>
            <a:ext cx="4974369" cy="315646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3C24340-BEFD-1743-F919-2FD4F3635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74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5"/>
    </mc:Choice>
    <mc:Fallback>
      <p:transition spd="slow" advTm="4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007" y="0"/>
            <a:ext cx="137962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TextBox 1027"/>
          <p:cNvSpPr txBox="1"/>
          <p:nvPr/>
        </p:nvSpPr>
        <p:spPr>
          <a:xfrm>
            <a:off x="2646947" y="1263316"/>
            <a:ext cx="6809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of Presentation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66474" y="589547"/>
            <a:ext cx="6701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563AF"/>
                </a:solidFill>
                <a:latin typeface="Century Gothic" panose="020B0502020202020204" pitchFamily="34" charset="0"/>
              </a:rPr>
              <a:t>Dependent Care - $240 to $5,000*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44B47F-7656-8947-8BAB-8E05695CFB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48" y="5772476"/>
            <a:ext cx="1756611" cy="1171074"/>
          </a:xfrm>
          <a:prstGeom prst="rect">
            <a:avLst/>
          </a:prstGeom>
        </p:spPr>
      </p:pic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6849733"/>
              </p:ext>
            </p:extLst>
          </p:nvPr>
        </p:nvGraphicFramePr>
        <p:xfrm>
          <a:off x="2129548" y="1246513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466474" y="5947954"/>
            <a:ext cx="5815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*$2,500 if married and filing separate income tax returns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80F79F0-652D-0B10-D3DB-43C0CA0EA9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1871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22"/>
    </mc:Choice>
    <mc:Fallback>
      <p:transition spd="slow" advTm="47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184DCC1-498A-427D-8E42-E557928204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graphicEl>
                                              <a:dgm id="{8184DCC1-498A-427D-8E42-E557928204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99E81A8-A6AC-48E2-B190-4EF95EF4B7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>
                                            <p:graphicEl>
                                              <a:dgm id="{E99E81A8-A6AC-48E2-B190-4EF95EF4B7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BB4DDC6-19EA-4D3E-802E-FC86503507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graphicEl>
                                              <a:dgm id="{EBB4DDC6-19EA-4D3E-802E-FC86503507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0C3F6E2-DB1B-4D4C-8AC5-D6BCA2552F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>
                                            <p:graphicEl>
                                              <a:dgm id="{60C3F6E2-DB1B-4D4C-8AC5-D6BCA2552F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5F25072-5B40-4A49-A004-346AEBC5B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graphicEl>
                                              <a:dgm id="{E5F25072-5B40-4A49-A004-346AEBC5BF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8C1422F-1671-4DAE-B0B1-A45C236738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>
                                            <p:graphicEl>
                                              <a:dgm id="{A8C1422F-1671-4DAE-B0B1-A45C236738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74B02F1-71A1-4980-BB02-531247EB5E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>
                                            <p:graphicEl>
                                              <a:dgm id="{F74B02F1-71A1-4980-BB02-531247EB5E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7224F02-4563-499A-8F3E-D24511B05A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">
                                            <p:graphicEl>
                                              <a:dgm id="{B7224F02-4563-499A-8F3E-D24511B05A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5555481-A72E-4254-908F-D18BD040E7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>
                                            <p:graphicEl>
                                              <a:dgm id="{55555481-A72E-4254-908F-D18BD040E7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C143499-2855-41B0-A7D4-DDE5D444FC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7">
                                            <p:graphicEl>
                                              <a:dgm id="{7C143499-2855-41B0-A7D4-DDE5D444FC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C934D33-5EE8-4539-AC76-3CD12E96BB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7">
                                            <p:graphicEl>
                                              <a:dgm id="{8C934D33-5EE8-4539-AC76-3CD12E96BB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5DDE82B-7524-460A-B5D4-1F5584B02D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7">
                                            <p:graphicEl>
                                              <a:dgm id="{F5DDE82B-7524-460A-B5D4-1F5584B02D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D5ABEB3-D6AD-490C-8A23-2A87AE71BF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7">
                                            <p:graphicEl>
                                              <a:dgm id="{8D5ABEB3-D6AD-490C-8A23-2A87AE71BF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007" y="0"/>
            <a:ext cx="137962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TextBox 1027"/>
          <p:cNvSpPr txBox="1"/>
          <p:nvPr/>
        </p:nvSpPr>
        <p:spPr>
          <a:xfrm>
            <a:off x="2646947" y="1263316"/>
            <a:ext cx="6809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of Presentation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66474" y="589547"/>
            <a:ext cx="6701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563AF"/>
                </a:solidFill>
                <a:latin typeface="Century Gothic" panose="020B0502020202020204" pitchFamily="34" charset="0"/>
              </a:rPr>
              <a:t>Plan Pays up to Cash Balance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6947" y="1455821"/>
            <a:ext cx="82175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Example for calendar year plan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Contribute $300 per month = $3,600 plan year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January 31 you incur $500 expense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Year-to-date contributions = $300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Plan pays $300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Plan pays $200 balance after next contribution is made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44B47F-7656-8947-8BAB-8E05695CF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48" y="5772476"/>
            <a:ext cx="1756611" cy="117107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92FE2C6-7BA1-5A44-B1B1-70D6EFC6ED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13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48"/>
    </mc:Choice>
    <mc:Fallback>
      <p:transition spd="slow" advTm="35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007" y="0"/>
            <a:ext cx="137962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TextBox 1027"/>
          <p:cNvSpPr txBox="1"/>
          <p:nvPr/>
        </p:nvSpPr>
        <p:spPr>
          <a:xfrm>
            <a:off x="2646947" y="1263316"/>
            <a:ext cx="6809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of Presentation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66474" y="589547"/>
            <a:ext cx="6701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563AF"/>
                </a:solidFill>
                <a:latin typeface="Century Gothic" panose="020B0502020202020204" pitchFamily="34" charset="0"/>
              </a:rPr>
              <a:t>Multiple Claim Filing Options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44B47F-7656-8947-8BAB-8E05695CF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48" y="5772476"/>
            <a:ext cx="1756611" cy="117107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274957"/>
              </p:ext>
            </p:extLst>
          </p:nvPr>
        </p:nvGraphicFramePr>
        <p:xfrm>
          <a:off x="2466474" y="1184863"/>
          <a:ext cx="8128000" cy="468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2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25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Mobile App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Snap picture of</a:t>
                      </a:r>
                      <a:r>
                        <a:rPr lang="en-US" baseline="0" dirty="0"/>
                        <a:t> documentation and submit via the app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Online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Scan image of documentation and submit online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ASIFlex Card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Pay health care provider at point of service/sale; keep documentation and submit upon request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FSA Store </a:t>
                      </a:r>
                      <a:r>
                        <a:rPr lang="en-US" dirty="0" err="1"/>
                        <a:t>Cardless</a:t>
                      </a:r>
                      <a:r>
                        <a:rPr lang="en-US" dirty="0"/>
                        <a:t> Pay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Sign into ASIFlex account, and shop</a:t>
                      </a:r>
                      <a:r>
                        <a:rPr lang="en-US" baseline="0" dirty="0"/>
                        <a:t> FSA Store. No credit or debit card needed; ASIFlex pays </a:t>
                      </a:r>
                      <a:r>
                        <a:rPr lang="en-US" baseline="0" dirty="0" err="1"/>
                        <a:t>FSAStore</a:t>
                      </a:r>
                      <a:r>
                        <a:rPr lang="en-US" baseline="0" dirty="0"/>
                        <a:t> from your account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Recurring Direct Pay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Sign</a:t>
                      </a:r>
                      <a:r>
                        <a:rPr lang="en-US" baseline="0" dirty="0"/>
                        <a:t> up online to set up recurring payments to daycare provider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Automatic Reimbursement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Complete claim form to request automatic reimbursements for dependent care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Toll-free</a:t>
                      </a:r>
                      <a:r>
                        <a:rPr lang="en-US" baseline="0" dirty="0"/>
                        <a:t> Fax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Complete claim form and fax to ASIFlex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USPS Mail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Complete claim form and mail to ASIFlex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3FDFF6D-416B-3C58-572A-33A71B7076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10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782"/>
    </mc:Choice>
    <mc:Fallback>
      <p:transition spd="slow" advTm="76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007" y="0"/>
            <a:ext cx="137962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TextBox 1027"/>
          <p:cNvSpPr txBox="1"/>
          <p:nvPr/>
        </p:nvSpPr>
        <p:spPr>
          <a:xfrm>
            <a:off x="2646947" y="1263316"/>
            <a:ext cx="6809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of Presentation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66474" y="589547"/>
            <a:ext cx="6701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563AF"/>
                </a:solidFill>
                <a:latin typeface="Century Gothic" panose="020B0502020202020204" pitchFamily="34" charset="0"/>
              </a:rPr>
              <a:t>ASIFlex Online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6947" y="1455821"/>
            <a:ext cx="8217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Register to set up your online account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Submit claims securely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44B47F-7656-8947-8BAB-8E05695CF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48" y="5772476"/>
            <a:ext cx="1756611" cy="11710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6947" y="2467658"/>
            <a:ext cx="6864691" cy="349331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69FB4BE-9487-EEF0-7326-FF5062470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44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54"/>
    </mc:Choice>
    <mc:Fallback>
      <p:transition spd="slow" advTm="24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007" y="0"/>
            <a:ext cx="137962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TextBox 1027"/>
          <p:cNvSpPr txBox="1"/>
          <p:nvPr/>
        </p:nvSpPr>
        <p:spPr>
          <a:xfrm>
            <a:off x="2646947" y="1263316"/>
            <a:ext cx="6809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of Presentation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66474" y="589547"/>
            <a:ext cx="6701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563AF"/>
                </a:solidFill>
                <a:latin typeface="Century Gothic" panose="020B0502020202020204" pitchFamily="34" charset="0"/>
              </a:rPr>
              <a:t>How to use the ASIFlex Card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6947" y="1455821"/>
            <a:ext cx="821756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Its easy! SWIPE – ASK – GO!</a:t>
            </a:r>
          </a:p>
          <a:p>
            <a:pPr marL="342900" indent="-342900">
              <a:buAutoNum type="arabicPeriod"/>
            </a:pPr>
            <a:r>
              <a:rPr lang="en-US" dirty="0"/>
              <a:t>Present card for payment – swipe the card</a:t>
            </a:r>
          </a:p>
          <a:p>
            <a:pPr marL="342900" indent="-342900">
              <a:buAutoNum type="arabicPeriod"/>
            </a:pPr>
            <a:r>
              <a:rPr lang="en-US" dirty="0"/>
              <a:t>Ask for an itemized statement of the service or supply provided to you</a:t>
            </a:r>
          </a:p>
          <a:p>
            <a:pPr marL="342900" indent="-342900">
              <a:buAutoNum type="arabicPeriod"/>
            </a:pPr>
            <a:r>
              <a:rPr lang="en-US" dirty="0"/>
              <a:t>Then, go! Be sure to save the itemized statement and if requested, provide to ASIFlex upon request.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Use of the card is not paperless. IRS regulations require backup documentation for certain transactions.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44B47F-7656-8947-8BAB-8E05695CF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48" y="5772476"/>
            <a:ext cx="1756611" cy="11710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2296" y="212077"/>
            <a:ext cx="2322777" cy="146926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D3523A-2B1E-4937-2039-1A4BF756B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21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43"/>
    </mc:Choice>
    <mc:Fallback>
      <p:transition spd="slow" advTm="40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007" y="0"/>
            <a:ext cx="137962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TextBox 1027"/>
          <p:cNvSpPr txBox="1"/>
          <p:nvPr/>
        </p:nvSpPr>
        <p:spPr>
          <a:xfrm>
            <a:off x="2646947" y="1263316"/>
            <a:ext cx="6809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of Presentation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66474" y="589547"/>
            <a:ext cx="6701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563AF"/>
                </a:solidFill>
                <a:latin typeface="Century Gothic" panose="020B0502020202020204" pitchFamily="34" charset="0"/>
              </a:rPr>
              <a:t>Things to Know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6947" y="1681340"/>
            <a:ext cx="82175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Save all itemized provider/merchant receipts (NOT the credit card receipt)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Save all insurance payer Explanation of Benefits (EOB)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Submit documentation upon request – it’s the law!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Know your balance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at health care providers (note that some teaching hospitals, e.g., may not be recognized as they code terminals as “educational”)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Check your messages under your account at asiflex.com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44B47F-7656-8947-8BAB-8E05695CF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48" y="5772476"/>
            <a:ext cx="1756611" cy="11710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2296" y="212077"/>
            <a:ext cx="2322777" cy="14692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59331" y="4447309"/>
            <a:ext cx="5735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Important: Submit documentation upon request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7DDE845-0ABA-BA5F-7AF4-C3ED88CFF8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59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705"/>
    </mc:Choice>
    <mc:Fallback>
      <p:transition spd="slow" advTm="64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007" y="0"/>
            <a:ext cx="137962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TextBox 1027"/>
          <p:cNvSpPr txBox="1"/>
          <p:nvPr/>
        </p:nvSpPr>
        <p:spPr>
          <a:xfrm>
            <a:off x="2646947" y="1263316"/>
            <a:ext cx="6809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of Presentation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66474" y="589547"/>
            <a:ext cx="6701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563AF"/>
                </a:solidFill>
                <a:latin typeface="Century Gothic" panose="020B0502020202020204" pitchFamily="34" charset="0"/>
              </a:rPr>
              <a:t>How does ASIFlex notify me?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6947" y="1555703"/>
            <a:ext cx="821756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 to three requests are sent by email/text alert and posted to secure messages in your online account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Initial notice – Sent approximately 5 days following transaction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Reminder notice – Reminder is sent 21 days after the initial notice, and advises card may be inactivated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Final notice – Final notice is sent 21 days after the reminder notice, and advised the card is temporarily deactivated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documentation not provided, IRS requires the card be temporarily deactivated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remedy, simply provide documentation and card will be activated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documentation lost, you can write a check back to the plan or submit a substitute claim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44B47F-7656-8947-8BAB-8E05695CF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48" y="5772476"/>
            <a:ext cx="1756611" cy="11710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2296" y="212077"/>
            <a:ext cx="2322777" cy="146926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5DC2775-BC33-E9CB-7776-83CA4F842F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91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914"/>
    </mc:Choice>
    <mc:Fallback>
      <p:transition spd="slow" advTm="61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007" y="0"/>
            <a:ext cx="137962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TextBox 1027"/>
          <p:cNvSpPr txBox="1"/>
          <p:nvPr/>
        </p:nvSpPr>
        <p:spPr>
          <a:xfrm>
            <a:off x="2646947" y="1263316"/>
            <a:ext cx="6809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of Presentation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66474" y="589547"/>
            <a:ext cx="6701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563AF"/>
                </a:solidFill>
                <a:latin typeface="Century Gothic" panose="020B0502020202020204" pitchFamily="34" charset="0"/>
              </a:rPr>
              <a:t>What are Reimbursement Accounts?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6947" y="1859339"/>
            <a:ext cx="821756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Reimbursement Accounts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Year-to-year account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Set aside pretax dollars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Pay for current year expected expenses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May enroll in any health insurance plan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General-Purpose Health Care FSA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Deductibles, Co-Pays, Office Visits, Medical, Dental, Vision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Dependent Care FSA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Daycare, after-school care, pre-school, nursery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44B47F-7656-8947-8BAB-8E05695CF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48" y="5772476"/>
            <a:ext cx="1756611" cy="11710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8063" y="334333"/>
            <a:ext cx="1902117" cy="267027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C6E01C3-93FC-2894-D66F-39B403FF7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265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26"/>
    </mc:Choice>
    <mc:Fallback>
      <p:transition spd="slow" advTm="33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007" y="0"/>
            <a:ext cx="137962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TextBox 1027"/>
          <p:cNvSpPr txBox="1"/>
          <p:nvPr/>
        </p:nvSpPr>
        <p:spPr>
          <a:xfrm>
            <a:off x="2646947" y="1470602"/>
            <a:ext cx="6809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of Presentation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66474" y="589547"/>
            <a:ext cx="6701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563AF"/>
                </a:solidFill>
                <a:latin typeface="Century Gothic" panose="020B0502020202020204" pitchFamily="34" charset="0"/>
              </a:rPr>
              <a:t>FSA Store </a:t>
            </a:r>
            <a:r>
              <a:rPr lang="en-US" sz="2400" b="1" dirty="0" err="1">
                <a:solidFill>
                  <a:srgbClr val="2563AF"/>
                </a:solidFill>
                <a:latin typeface="Century Gothic" panose="020B0502020202020204" pitchFamily="34" charset="0"/>
              </a:rPr>
              <a:t>Cardless</a:t>
            </a:r>
            <a:r>
              <a:rPr lang="en-US" sz="2400" b="1" dirty="0">
                <a:solidFill>
                  <a:srgbClr val="2563AF"/>
                </a:solidFill>
                <a:latin typeface="Century Gothic" panose="020B0502020202020204" pitchFamily="34" charset="0"/>
              </a:rPr>
              <a:t> Pay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6947" y="1762989"/>
            <a:ext cx="82175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Payment to FSA Store can be made directly from your health care FSA!</a:t>
            </a:r>
          </a:p>
          <a:p>
            <a:r>
              <a:rPr lang="en-US" dirty="0"/>
              <a:t>How? It’s easy!</a:t>
            </a:r>
          </a:p>
          <a:p>
            <a:pPr marL="342900" indent="-342900">
              <a:buAutoNum type="arabicPeriod"/>
            </a:pPr>
            <a:r>
              <a:rPr lang="en-US" dirty="0"/>
              <a:t>Sign into your ASIFlex account at asiflex.com</a:t>
            </a:r>
          </a:p>
          <a:p>
            <a:pPr marL="342900" indent="-342900">
              <a:buAutoNum type="arabicPeriod"/>
            </a:pPr>
            <a:r>
              <a:rPr lang="en-US" dirty="0"/>
              <a:t>Click on the FSA Store link to shop</a:t>
            </a:r>
          </a:p>
          <a:p>
            <a:pPr marL="342900" indent="-342900">
              <a:buAutoNum type="arabicPeriod"/>
            </a:pPr>
            <a:r>
              <a:rPr lang="en-US" dirty="0"/>
              <a:t>Select your products and proceed to checkout</a:t>
            </a:r>
          </a:p>
          <a:p>
            <a:pPr marL="342900" indent="-342900">
              <a:buAutoNum type="arabicPeriod"/>
            </a:pPr>
            <a:r>
              <a:rPr lang="en-US" dirty="0"/>
              <a:t>Choose the ASIFlex payment option</a:t>
            </a:r>
          </a:p>
          <a:p>
            <a:pPr marL="342900" indent="-342900">
              <a:buAutoNum type="arabicPeriod"/>
            </a:pPr>
            <a:r>
              <a:rPr lang="en-US" dirty="0"/>
              <a:t>That’s it! ASIFlex will pay FSA Store from your account and your products will be shipped to you.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44B47F-7656-8947-8BAB-8E05695CF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48" y="5772476"/>
            <a:ext cx="1756611" cy="11710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1261" y="97018"/>
            <a:ext cx="2781300" cy="16478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A5E8F84-832A-5FD9-B924-100747983C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34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23"/>
    </mc:Choice>
    <mc:Fallback>
      <p:transition spd="slow" advTm="34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007" y="0"/>
            <a:ext cx="137962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TextBox 1027"/>
          <p:cNvSpPr txBox="1"/>
          <p:nvPr/>
        </p:nvSpPr>
        <p:spPr>
          <a:xfrm>
            <a:off x="2646947" y="1263316"/>
            <a:ext cx="6809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of Presentation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66474" y="589547"/>
            <a:ext cx="6701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563AF"/>
                </a:solidFill>
                <a:latin typeface="Century Gothic" panose="020B0502020202020204" pitchFamily="34" charset="0"/>
              </a:rPr>
              <a:t>Claim and Debit Card Documentation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6947" y="1455821"/>
            <a:ext cx="82175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Documentation must include:</a:t>
            </a:r>
          </a:p>
          <a:p>
            <a:pPr marL="342900" indent="-342900">
              <a:buAutoNum type="arabicPeriod"/>
            </a:pPr>
            <a:r>
              <a:rPr lang="en-US" dirty="0"/>
              <a:t>Who – for whom the service or supply is provided</a:t>
            </a:r>
          </a:p>
          <a:p>
            <a:pPr marL="342900" indent="-342900">
              <a:buAutoNum type="arabicPeriod"/>
            </a:pPr>
            <a:r>
              <a:rPr lang="en-US" dirty="0"/>
              <a:t>What – a description of the service or supply </a:t>
            </a:r>
          </a:p>
          <a:p>
            <a:pPr marL="342900" indent="-342900">
              <a:buAutoNum type="arabicPeriod"/>
            </a:pPr>
            <a:r>
              <a:rPr lang="en-US" dirty="0"/>
              <a:t>Where – name and address of the provider of service or supplier</a:t>
            </a:r>
          </a:p>
          <a:p>
            <a:pPr marL="342900" indent="-342900">
              <a:buAutoNum type="arabicPeriod"/>
            </a:pPr>
            <a:r>
              <a:rPr lang="en-US" dirty="0"/>
              <a:t>When – the date the service was provided, regardless when paid or billed</a:t>
            </a:r>
          </a:p>
          <a:p>
            <a:pPr marL="342900" indent="-342900">
              <a:buAutoNum type="arabicPeriod"/>
            </a:pPr>
            <a:r>
              <a:rPr lang="en-US" dirty="0"/>
              <a:t>Dollar amount – how much you owe</a:t>
            </a:r>
          </a:p>
          <a:p>
            <a:pPr marL="342900" indent="-342900">
              <a:buAutoNum type="arabicPeriod"/>
            </a:pPr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44B47F-7656-8947-8BAB-8E05695CF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48" y="5772476"/>
            <a:ext cx="1756611" cy="1171074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051416"/>
              </p:ext>
            </p:extLst>
          </p:nvPr>
        </p:nvGraphicFramePr>
        <p:xfrm>
          <a:off x="2466474" y="3310060"/>
          <a:ext cx="8128000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Type of Expense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Documentation Needed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If covered by medical, dental, vision 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Insurance payer</a:t>
                      </a:r>
                      <a:r>
                        <a:rPr lang="en-US" baseline="0" dirty="0"/>
                        <a:t> explanation of benefits (EOB) or an itemized statement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If not covered by 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Itemized</a:t>
                      </a:r>
                      <a:r>
                        <a:rPr lang="en-US" baseline="0" dirty="0"/>
                        <a:t> statement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Prescriptions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Pharmacy receipt, printout from pharmacy, itemized mail-order receipt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Over-the-counter</a:t>
                      </a:r>
                      <a:r>
                        <a:rPr lang="en-US" baseline="0" dirty="0"/>
                        <a:t> products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Itemized merchant receipt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66474" y="6022993"/>
            <a:ext cx="7138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NOTE: </a:t>
            </a:r>
            <a:r>
              <a:rPr lang="en-US" dirty="0"/>
              <a:t>Do not submit credit card receipts, paid on account or balance forward statements, cancelled checks or pretreatment estimates.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FA63BBF-3CCF-E748-35DE-F389844E2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80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670"/>
    </mc:Choice>
    <mc:Fallback>
      <p:transition spd="slow" advTm="69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007" y="0"/>
            <a:ext cx="137962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TextBox 1027"/>
          <p:cNvSpPr txBox="1"/>
          <p:nvPr/>
        </p:nvSpPr>
        <p:spPr>
          <a:xfrm>
            <a:off x="2646947" y="1263316"/>
            <a:ext cx="6809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of Presentation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66474" y="589547"/>
            <a:ext cx="670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563AF"/>
                </a:solidFill>
                <a:latin typeface="Century Gothic" panose="020B0502020202020204" pitchFamily="34" charset="0"/>
              </a:rPr>
              <a:t>ASIFlex Online Resources</a:t>
            </a:r>
          </a:p>
          <a:p>
            <a:r>
              <a:rPr lang="en-US" sz="2400" b="1" dirty="0">
                <a:solidFill>
                  <a:srgbClr val="2563AF"/>
                </a:solidFill>
                <a:latin typeface="Century Gothic" panose="020B0502020202020204" pitchFamily="34" charset="0"/>
              </a:rPr>
              <a:t>www.asiflex.com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6947" y="1455821"/>
            <a:ext cx="82175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Access your FSA account detail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Review messages sent to you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Manage your personal settings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Submit claims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Schedule a recurring direct payment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Shop FSA Store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From the main site, you can: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View ASIFlex Card information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View extensive eligible/ineligible expense listing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Access FSA Store with thousands of eligible FSA products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Read Frequently Asked Questions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Use the Expense Estimator &amp; Tax Savings Calculator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View Educational videos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Access IRS Forms &amp; Publications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44B47F-7656-8947-8BAB-8E05695CF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48" y="5772476"/>
            <a:ext cx="1756611" cy="117107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589C4A0-E02B-C849-08DF-EEF0BD55E6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20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597"/>
    </mc:Choice>
    <mc:Fallback>
      <p:transition spd="slow" advTm="57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007" y="0"/>
            <a:ext cx="137962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TextBox 1027"/>
          <p:cNvSpPr txBox="1"/>
          <p:nvPr/>
        </p:nvSpPr>
        <p:spPr>
          <a:xfrm>
            <a:off x="2646947" y="1263316"/>
            <a:ext cx="6809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of Presentation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66474" y="589547"/>
            <a:ext cx="6701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563AF"/>
                </a:solidFill>
                <a:latin typeface="Century Gothic" panose="020B0502020202020204" pitchFamily="34" charset="0"/>
              </a:rPr>
              <a:t>Important Dates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6947" y="1455821"/>
            <a:ext cx="82175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Plan Year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01/01/2024 through 12/31/2024</a:t>
            </a:r>
            <a:br>
              <a:rPr lang="en-US" dirty="0"/>
            </a:br>
            <a:endParaRPr lang="en-US" dirty="0"/>
          </a:p>
          <a:p>
            <a:r>
              <a:rPr lang="en-US" dirty="0"/>
              <a:t>Open Enrollment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9/18/23 through 10/13/23</a:t>
            </a:r>
            <a:br>
              <a:rPr lang="en-US" dirty="0"/>
            </a:br>
            <a:endParaRPr lang="en-US" dirty="0"/>
          </a:p>
          <a:p>
            <a:r>
              <a:rPr lang="en-US" dirty="0"/>
              <a:t>Claims must be incurred: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01/01/2024 through 03/15/2025</a:t>
            </a:r>
            <a:br>
              <a:rPr lang="en-US" dirty="0"/>
            </a:br>
            <a:endParaRPr lang="en-US" dirty="0"/>
          </a:p>
          <a:p>
            <a:r>
              <a:rPr lang="en-US" dirty="0"/>
              <a:t>Deadline to submit claims: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06/30/2025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Don’t wait until the last minute as you may miss the date!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44B47F-7656-8947-8BAB-8E05695CF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48" y="5772476"/>
            <a:ext cx="1756611" cy="117107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51B6F1B-DD23-3A20-305E-DD543A96BB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5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83"/>
    </mc:Choice>
    <mc:Fallback>
      <p:transition spd="slow" advTm="40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007" y="0"/>
            <a:ext cx="137962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20594" y="509497"/>
            <a:ext cx="879857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563AF"/>
                </a:solidFill>
                <a:latin typeface="Century Gothic" panose="020B0502020202020204" pitchFamily="34" charset="0"/>
              </a:rPr>
              <a:t>ASIFlex Customer Service</a:t>
            </a:r>
          </a:p>
          <a:p>
            <a:endParaRPr lang="en-US" sz="2400" dirty="0">
              <a:solidFill>
                <a:srgbClr val="2563AF"/>
              </a:solidFill>
              <a:latin typeface="Century Gothic" panose="020B0502020202020204" pitchFamily="34" charset="0"/>
            </a:endParaRPr>
          </a:p>
          <a:p>
            <a:r>
              <a:rPr lang="en-US" sz="2000" b="1" i="1" dirty="0">
                <a:solidFill>
                  <a:srgbClr val="2563AF"/>
                </a:solidFill>
                <a:latin typeface="Century Gothic" panose="020B0502020202020204" pitchFamily="34" charset="0"/>
              </a:rPr>
              <a:t>Online: 	</a:t>
            </a:r>
            <a:r>
              <a:rPr lang="en-US" sz="2000" dirty="0">
                <a:solidFill>
                  <a:srgbClr val="2563AF"/>
                </a:solidFill>
                <a:latin typeface="Century Gothic" panose="020B0502020202020204" pitchFamily="34" charset="0"/>
                <a:hlinkClick r:id="rId5"/>
              </a:rPr>
              <a:t>www.asiflex.com</a:t>
            </a:r>
            <a:endParaRPr lang="en-US" sz="2000" dirty="0">
              <a:solidFill>
                <a:srgbClr val="2563AF"/>
              </a:solidFill>
              <a:latin typeface="Century Gothic" panose="020B0502020202020204" pitchFamily="34" charset="0"/>
            </a:endParaRPr>
          </a:p>
          <a:p>
            <a:endParaRPr lang="en-US" sz="2000" dirty="0">
              <a:solidFill>
                <a:srgbClr val="2563AF"/>
              </a:solidFill>
              <a:latin typeface="Century Gothic" panose="020B0502020202020204" pitchFamily="34" charset="0"/>
            </a:endParaRPr>
          </a:p>
          <a:p>
            <a:r>
              <a:rPr lang="en-US" sz="2000" b="1" i="1" dirty="0">
                <a:solidFill>
                  <a:srgbClr val="2563AF"/>
                </a:solidFill>
                <a:latin typeface="Century Gothic" panose="020B0502020202020204" pitchFamily="34" charset="0"/>
              </a:rPr>
              <a:t>Email:</a:t>
            </a:r>
            <a:r>
              <a:rPr lang="en-US" sz="2000" dirty="0">
                <a:solidFill>
                  <a:srgbClr val="2563AF"/>
                </a:solidFill>
                <a:latin typeface="Century Gothic" panose="020B0502020202020204" pitchFamily="34" charset="0"/>
              </a:rPr>
              <a:t>		</a:t>
            </a:r>
            <a:r>
              <a:rPr lang="en-US" sz="2000" dirty="0">
                <a:solidFill>
                  <a:srgbClr val="2563AF"/>
                </a:solidFill>
                <a:latin typeface="Century Gothic" panose="020B0502020202020204" pitchFamily="34" charset="0"/>
                <a:hlinkClick r:id="rId6"/>
              </a:rPr>
              <a:t>asi@asiflex.com</a:t>
            </a:r>
            <a:endParaRPr lang="en-US" sz="2000" dirty="0">
              <a:solidFill>
                <a:srgbClr val="2563AF"/>
              </a:solidFill>
              <a:latin typeface="Century Gothic" panose="020B0502020202020204" pitchFamily="34" charset="0"/>
            </a:endParaRPr>
          </a:p>
          <a:p>
            <a:endParaRPr lang="en-US" sz="2000" dirty="0">
              <a:solidFill>
                <a:srgbClr val="2563AF"/>
              </a:solidFill>
              <a:latin typeface="Century Gothic" panose="020B0502020202020204" pitchFamily="34" charset="0"/>
            </a:endParaRPr>
          </a:p>
          <a:p>
            <a:r>
              <a:rPr lang="en-US" sz="2000" b="1" i="1" dirty="0">
                <a:solidFill>
                  <a:srgbClr val="2563AF"/>
                </a:solidFill>
                <a:latin typeface="Century Gothic" panose="020B0502020202020204" pitchFamily="34" charset="0"/>
              </a:rPr>
              <a:t>Phone:</a:t>
            </a:r>
            <a:r>
              <a:rPr lang="en-US" sz="2000" dirty="0">
                <a:solidFill>
                  <a:srgbClr val="2563AF"/>
                </a:solidFill>
                <a:latin typeface="Century Gothic" panose="020B0502020202020204" pitchFamily="34" charset="0"/>
              </a:rPr>
              <a:t>		800.659.3035</a:t>
            </a:r>
          </a:p>
          <a:p>
            <a:endParaRPr lang="en-US" sz="2000" dirty="0">
              <a:solidFill>
                <a:srgbClr val="2563AF"/>
              </a:solidFill>
              <a:latin typeface="Century Gothic" panose="020B0502020202020204" pitchFamily="34" charset="0"/>
            </a:endParaRPr>
          </a:p>
          <a:p>
            <a:r>
              <a:rPr lang="en-US" sz="2000" b="1" i="1" dirty="0">
                <a:solidFill>
                  <a:srgbClr val="2563AF"/>
                </a:solidFill>
                <a:latin typeface="Century Gothic" panose="020B0502020202020204" pitchFamily="34" charset="0"/>
              </a:rPr>
              <a:t>TTY Users:</a:t>
            </a:r>
            <a:r>
              <a:rPr lang="en-US" sz="2000" dirty="0">
                <a:solidFill>
                  <a:srgbClr val="2563AF"/>
                </a:solidFill>
                <a:latin typeface="Century Gothic" panose="020B0502020202020204" pitchFamily="34" charset="0"/>
              </a:rPr>
              <a:t>	Dial 711</a:t>
            </a:r>
          </a:p>
          <a:p>
            <a:endParaRPr lang="en-US" sz="2000" dirty="0">
              <a:solidFill>
                <a:srgbClr val="2563AF"/>
              </a:solidFill>
              <a:latin typeface="Century Gothic" panose="020B0502020202020204" pitchFamily="34" charset="0"/>
            </a:endParaRPr>
          </a:p>
          <a:p>
            <a:pPr lvl="0"/>
            <a:r>
              <a:rPr lang="en-US" sz="2000" b="1" i="1" dirty="0">
                <a:solidFill>
                  <a:srgbClr val="2563AF"/>
                </a:solidFill>
                <a:latin typeface="Century Gothic" panose="020B0502020202020204" pitchFamily="34" charset="0"/>
              </a:rPr>
              <a:t>Live chat:</a:t>
            </a:r>
            <a:r>
              <a:rPr lang="en-US" sz="2000" dirty="0">
                <a:solidFill>
                  <a:srgbClr val="2563AF"/>
                </a:solidFill>
                <a:latin typeface="Century Gothic" panose="020B0502020202020204" pitchFamily="34" charset="0"/>
              </a:rPr>
              <a:t>	Sign into your online account</a:t>
            </a:r>
          </a:p>
          <a:p>
            <a:endParaRPr lang="en-US" sz="2000" dirty="0">
              <a:solidFill>
                <a:srgbClr val="2563AF"/>
              </a:solidFill>
              <a:latin typeface="Century Gothic" panose="020B0502020202020204" pitchFamily="34" charset="0"/>
            </a:endParaRPr>
          </a:p>
          <a:p>
            <a:r>
              <a:rPr lang="en-US" sz="2000" b="1" i="1" dirty="0">
                <a:solidFill>
                  <a:srgbClr val="2563AF"/>
                </a:solidFill>
                <a:latin typeface="Century Gothic" panose="020B0502020202020204" pitchFamily="34" charset="0"/>
              </a:rPr>
              <a:t>Address:</a:t>
            </a:r>
            <a:r>
              <a:rPr lang="en-US" sz="2000" dirty="0">
                <a:solidFill>
                  <a:srgbClr val="2563AF"/>
                </a:solidFill>
                <a:latin typeface="Century Gothic" panose="020B0502020202020204" pitchFamily="34" charset="0"/>
              </a:rPr>
              <a:t>	PO Box 6044</a:t>
            </a:r>
          </a:p>
          <a:p>
            <a:r>
              <a:rPr lang="en-US" sz="2000" dirty="0">
                <a:solidFill>
                  <a:srgbClr val="2563AF"/>
                </a:solidFill>
                <a:latin typeface="Century Gothic" panose="020B0502020202020204" pitchFamily="34" charset="0"/>
              </a:rPr>
              <a:t>		Columbia, MO 65203</a:t>
            </a:r>
          </a:p>
          <a:p>
            <a:endParaRPr lang="en-US" sz="2000" dirty="0">
              <a:solidFill>
                <a:srgbClr val="2563AF"/>
              </a:solidFill>
              <a:latin typeface="Century Gothic" panose="020B0502020202020204" pitchFamily="34" charset="0"/>
            </a:endParaRPr>
          </a:p>
          <a:p>
            <a:r>
              <a:rPr lang="en-US" sz="2000" b="1" i="1" dirty="0">
                <a:solidFill>
                  <a:srgbClr val="2563AF"/>
                </a:solidFill>
                <a:latin typeface="Century Gothic" panose="020B0502020202020204" pitchFamily="34" charset="0"/>
              </a:rPr>
              <a:t>Hours:</a:t>
            </a:r>
            <a:r>
              <a:rPr lang="en-US" sz="2000" dirty="0">
                <a:solidFill>
                  <a:srgbClr val="2563AF"/>
                </a:solidFill>
                <a:latin typeface="Century Gothic" panose="020B0502020202020204" pitchFamily="34" charset="0"/>
              </a:rPr>
              <a:t>		5 a.m. to 5 p.m. Pacific Time Monday through Friday</a:t>
            </a:r>
          </a:p>
          <a:p>
            <a:r>
              <a:rPr lang="en-US" sz="2000" dirty="0">
                <a:solidFill>
                  <a:srgbClr val="2563AF"/>
                </a:solidFill>
                <a:latin typeface="Century Gothic" panose="020B0502020202020204" pitchFamily="34" charset="0"/>
              </a:rPr>
              <a:t>		7 a.m. to 11 a.m. Pacific Time on Saturday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44B47F-7656-8947-8BAB-8E05695CFB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48" y="5772476"/>
            <a:ext cx="1756611" cy="117107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A668A6C-4B5D-DEA5-8E8A-301969C8BD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74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532"/>
    </mc:Choice>
    <mc:Fallback>
      <p:transition spd="slow" advTm="65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007" y="0"/>
            <a:ext cx="137962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TextBox 1027"/>
          <p:cNvSpPr txBox="1"/>
          <p:nvPr/>
        </p:nvSpPr>
        <p:spPr>
          <a:xfrm>
            <a:off x="2646947" y="1263316"/>
            <a:ext cx="6809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of Presentation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66474" y="589547"/>
            <a:ext cx="6701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563AF"/>
                </a:solidFill>
                <a:latin typeface="Century Gothic" panose="020B0502020202020204" pitchFamily="34" charset="0"/>
              </a:rPr>
              <a:t>How does it work?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6947" y="1455821"/>
            <a:ext cx="82175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It’s easy!</a:t>
            </a:r>
          </a:p>
          <a:p>
            <a:pPr marL="342900" indent="-342900">
              <a:buAutoNum type="arabicPeriod"/>
            </a:pPr>
            <a:r>
              <a:rPr lang="en-US" dirty="0"/>
              <a:t>Estimate expenses you expect to incur during the plan year</a:t>
            </a:r>
          </a:p>
          <a:p>
            <a:pPr marL="342900" indent="-342900">
              <a:buAutoNum type="arabicPeriod"/>
            </a:pPr>
            <a:r>
              <a:rPr lang="en-US" dirty="0"/>
              <a:t>Make pretax contributions each payday to your FSA(s)</a:t>
            </a:r>
          </a:p>
          <a:p>
            <a:pPr marL="342900" indent="-342900">
              <a:buAutoNum type="arabicPeriod"/>
            </a:pPr>
            <a:r>
              <a:rPr lang="en-US" dirty="0"/>
              <a:t>Incur eligible expenses during the plan year</a:t>
            </a:r>
          </a:p>
          <a:p>
            <a:pPr marL="342900" indent="-342900">
              <a:buAutoNum type="arabicPeriod"/>
            </a:pPr>
            <a:r>
              <a:rPr lang="en-US" dirty="0"/>
              <a:t>Use debit card for health care expenses, or submit a claim</a:t>
            </a:r>
          </a:p>
          <a:p>
            <a:pPr marL="342900" indent="-342900">
              <a:buAutoNum type="arabicPeriod"/>
            </a:pPr>
            <a:r>
              <a:rPr lang="en-US" dirty="0"/>
              <a:t>Pay the provider directly; or be reimbursed to your bank account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44B47F-7656-8947-8BAB-8E05695CF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48" y="5772476"/>
            <a:ext cx="1756611" cy="117107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1187C33-5328-46A3-693E-943D991A90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3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55"/>
    </mc:Choice>
    <mc:Fallback>
      <p:transition spd="slow" advTm="31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007" y="0"/>
            <a:ext cx="137962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TextBox 1027"/>
          <p:cNvSpPr txBox="1"/>
          <p:nvPr/>
        </p:nvSpPr>
        <p:spPr>
          <a:xfrm>
            <a:off x="2646947" y="1263316"/>
            <a:ext cx="6809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of Presentation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66474" y="589547"/>
            <a:ext cx="7370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563AF"/>
                </a:solidFill>
                <a:latin typeface="Century Gothic" panose="020B0502020202020204" pitchFamily="34" charset="0"/>
              </a:rPr>
              <a:t>What’s in it for me? FSAs give you a pay raise!</a:t>
            </a:r>
          </a:p>
          <a:p>
            <a:r>
              <a:rPr lang="en-US" sz="2400" b="1" dirty="0">
                <a:solidFill>
                  <a:srgbClr val="2563AF"/>
                </a:solidFill>
                <a:latin typeface="Century Gothic" panose="020B0502020202020204" pitchFamily="34" charset="0"/>
              </a:rPr>
              <a:t>Don’t lose out!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44B47F-7656-8947-8BAB-8E05695CF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48" y="5772476"/>
            <a:ext cx="1756611" cy="1171074"/>
          </a:xfrm>
          <a:prstGeom prst="rect">
            <a:avLst/>
          </a:prstGeo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2466474" y="1586706"/>
            <a:ext cx="3506711" cy="3684588"/>
          </a:xfrm>
          <a:prstGeom prst="rect">
            <a:avLst/>
          </a:prstGeom>
        </p:spPr>
      </p:pic>
      <p:pic>
        <p:nvPicPr>
          <p:cNvPr id="18" name="Content Placeholder 17"/>
          <p:cNvPicPr>
            <a:picLocks noGrp="1" noChangeAspect="1"/>
          </p:cNvPicPr>
          <p:nvPr>
            <p:ph sz="quarter" idx="4"/>
          </p:nvPr>
        </p:nvPicPr>
        <p:blipFill>
          <a:blip r:embed="rId6"/>
          <a:stretch>
            <a:fillRect/>
          </a:stretch>
        </p:blipFill>
        <p:spPr>
          <a:xfrm>
            <a:off x="7056029" y="1586707"/>
            <a:ext cx="3122699" cy="3684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9F0E40-04CD-914C-8C26-3044F8C95B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029" y="3246551"/>
            <a:ext cx="3038296" cy="202474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362FA89-59C3-CFB8-71AC-9D2597217E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05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865"/>
    </mc:Choice>
    <mc:Fallback>
      <p:transition spd="slow" advTm="85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007" y="0"/>
            <a:ext cx="137962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TextBox 1027"/>
          <p:cNvSpPr txBox="1"/>
          <p:nvPr/>
        </p:nvSpPr>
        <p:spPr>
          <a:xfrm>
            <a:off x="2646947" y="1263316"/>
            <a:ext cx="6809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of Presentation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66474" y="589547"/>
            <a:ext cx="6701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563AF"/>
                </a:solidFill>
                <a:latin typeface="Century Gothic" panose="020B0502020202020204" pitchFamily="34" charset="0"/>
              </a:rPr>
              <a:t>Things you need to know – IRS rules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6947" y="1843950"/>
            <a:ext cx="821756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Enroll every year </a:t>
            </a:r>
            <a:r>
              <a:rPr lang="en-US" sz="2000" dirty="0"/>
              <a:t>with a new 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Spend</a:t>
            </a:r>
            <a:r>
              <a:rPr lang="en-US" sz="2000" dirty="0"/>
              <a:t> all funds during the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Expenses must be </a:t>
            </a:r>
            <a:r>
              <a:rPr lang="en-US" sz="2000" b="1" dirty="0"/>
              <a:t>incurred </a:t>
            </a:r>
            <a:r>
              <a:rPr lang="en-US" sz="2000" dirty="0"/>
              <a:t>during your period of coverage, or plan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Do </a:t>
            </a:r>
            <a:r>
              <a:rPr lang="en-US" sz="2000" b="1" dirty="0"/>
              <a:t>not have to be covered </a:t>
            </a:r>
            <a:r>
              <a:rPr lang="en-US" sz="2000" dirty="0"/>
              <a:t>under employer health insurance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Use to pay expense for </a:t>
            </a:r>
            <a:r>
              <a:rPr lang="en-US" sz="2000" b="1" dirty="0"/>
              <a:t>spouse and dependent children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Election </a:t>
            </a:r>
            <a:r>
              <a:rPr lang="en-US" sz="2000" b="1" dirty="0"/>
              <a:t>remains in effect </a:t>
            </a:r>
            <a:r>
              <a:rPr lang="en-US" sz="2000" dirty="0"/>
              <a:t>for the plan year unless you experience a qualified status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Can </a:t>
            </a:r>
            <a:r>
              <a:rPr lang="en-US" sz="2000" b="1" dirty="0"/>
              <a:t>access all health care funds anytime </a:t>
            </a:r>
            <a:r>
              <a:rPr lang="en-US" sz="2000" dirty="0"/>
              <a:t>during the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Funds remaining at year end are </a:t>
            </a:r>
            <a:r>
              <a:rPr lang="en-US" sz="2000" b="1" dirty="0"/>
              <a:t>forfeited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Grace Period 2 ½ months through March 15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44B47F-7656-8947-8BAB-8E05695CF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48" y="5772476"/>
            <a:ext cx="1756611" cy="11710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0731" y="589547"/>
            <a:ext cx="2133785" cy="121930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EAC33BF-7CF7-9311-BD2E-319BA3F5D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79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38"/>
    </mc:Choice>
    <mc:Fallback>
      <p:transition spd="slow" advTm="71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007" y="0"/>
            <a:ext cx="137962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TextBox 1027"/>
          <p:cNvSpPr txBox="1"/>
          <p:nvPr/>
        </p:nvSpPr>
        <p:spPr>
          <a:xfrm>
            <a:off x="2646947" y="1263316"/>
            <a:ext cx="6809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of Presentation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66474" y="589547"/>
            <a:ext cx="6701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563AF"/>
                </a:solidFill>
                <a:latin typeface="Century Gothic" panose="020B0502020202020204" pitchFamily="34" charset="0"/>
              </a:rPr>
              <a:t>How to avoid forfeitures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6947" y="1455821"/>
            <a:ext cx="82175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Its easy!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Plan for predictable and recurring expenses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Expenses you know you will have during the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Review prior year expenses as a guide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 conservative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online tools at www.asiflex.com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Expense estimator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Eligible expense listing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FSAStore.com resource for OTC products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And remember, you have an additional 2 ½ months to spend!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44B47F-7656-8947-8BAB-8E05695CF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48" y="5772476"/>
            <a:ext cx="1756611" cy="117107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D3EEFF2-6D1E-26FD-24D1-8691AA3F5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49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05"/>
    </mc:Choice>
    <mc:Fallback>
      <p:transition spd="slow" advTm="49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007" y="0"/>
            <a:ext cx="137962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TextBox 1027"/>
          <p:cNvSpPr txBox="1"/>
          <p:nvPr/>
        </p:nvSpPr>
        <p:spPr>
          <a:xfrm>
            <a:off x="2646947" y="1263316"/>
            <a:ext cx="6809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of Presentation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66474" y="589547"/>
            <a:ext cx="6701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563AF"/>
                </a:solidFill>
                <a:latin typeface="Century Gothic" panose="020B0502020202020204" pitchFamily="34" charset="0"/>
              </a:rPr>
              <a:t>Health Care Expenses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44B47F-7656-8947-8BAB-8E05695CF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48" y="5772476"/>
            <a:ext cx="1756611" cy="1171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6947" y="1455821"/>
            <a:ext cx="5602710" cy="8839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918CBD-FDAD-904C-B0F8-3AD79D0D40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0199" y="2666627"/>
            <a:ext cx="2853175" cy="19021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1B27DB-770E-934D-8AB2-EEA6019555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723" y="2668683"/>
            <a:ext cx="2927537" cy="19507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12CF55-BFA1-7543-A7FF-41F811E90C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103" y="4779849"/>
            <a:ext cx="2921162" cy="19449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84CD76-2A61-3F4B-BC0C-1306184EBFC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487" y="4775749"/>
            <a:ext cx="2925960" cy="194907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1F2C71-A826-08CB-E26F-CA3FAB077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72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67"/>
    </mc:Choice>
    <mc:Fallback>
      <p:transition spd="slow" advTm="9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007" y="0"/>
            <a:ext cx="137962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TextBox 1027"/>
          <p:cNvSpPr txBox="1"/>
          <p:nvPr/>
        </p:nvSpPr>
        <p:spPr>
          <a:xfrm>
            <a:off x="2646947" y="1263316"/>
            <a:ext cx="6809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of Presentation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66474" y="589547"/>
            <a:ext cx="7892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563AF"/>
                </a:solidFill>
                <a:latin typeface="Century Gothic" panose="020B0502020202020204" pitchFamily="34" charset="0"/>
              </a:rPr>
              <a:t>General-Purpose Health Care FSA - $240 to $3,050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44B47F-7656-8947-8BAB-8E05695CF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48" y="5772476"/>
            <a:ext cx="1756611" cy="11710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6474" y="1263316"/>
            <a:ext cx="8230313" cy="454801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D77E6A7-34E2-1AC6-18F1-A93D304721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07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035"/>
    </mc:Choice>
    <mc:Fallback>
      <p:transition spd="slow" advTm="67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007" y="0"/>
            <a:ext cx="137962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TextBox 1027"/>
          <p:cNvSpPr txBox="1"/>
          <p:nvPr/>
        </p:nvSpPr>
        <p:spPr>
          <a:xfrm>
            <a:off x="2646947" y="1263316"/>
            <a:ext cx="6809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of Presentation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66474" y="589547"/>
            <a:ext cx="670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563AF"/>
                </a:solidFill>
                <a:latin typeface="Century Gothic" panose="020B0502020202020204" pitchFamily="34" charset="0"/>
              </a:rPr>
              <a:t>Over-the-Counter Health Care Products</a:t>
            </a:r>
          </a:p>
          <a:p>
            <a:r>
              <a:rPr lang="en-US" sz="2400" b="1" dirty="0">
                <a:solidFill>
                  <a:srgbClr val="2563AF"/>
                </a:solidFill>
                <a:latin typeface="Century Gothic" panose="020B0502020202020204" pitchFamily="34" charset="0"/>
              </a:rPr>
              <a:t>No prescription required!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44B47F-7656-8947-8BAB-8E05695CF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48" y="5772476"/>
            <a:ext cx="1756611" cy="11710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7738" y="1333565"/>
            <a:ext cx="5596128" cy="544605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97160AE-8547-FF9A-8819-31796894C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50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43"/>
    </mc:Choice>
    <mc:Fallback>
      <p:transition spd="slow" advTm="15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9.9|8.4|4.6|2.5|2|4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4178</TotalTime>
  <Words>1533</Words>
  <Application>Microsoft Office PowerPoint</Application>
  <PresentationFormat>Widescreen</PresentationFormat>
  <Paragraphs>238</Paragraphs>
  <Slides>24</Slides>
  <Notes>1</Notes>
  <HiddenSlides>0</HiddenSlides>
  <MMClips>24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Constance Benson</dc:creator>
  <cp:lastModifiedBy>Sharon Alt</cp:lastModifiedBy>
  <cp:revision>52</cp:revision>
  <dcterms:created xsi:type="dcterms:W3CDTF">2021-09-30T13:12:42Z</dcterms:created>
  <dcterms:modified xsi:type="dcterms:W3CDTF">2023-10-10T15:39:03Z</dcterms:modified>
</cp:coreProperties>
</file>